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A24D8B-A9B6-4DF0-8A0D-1C8B72A1245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E5D38C-1FE9-4A22-B781-2FEFECD160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AJAX – Call Back Function and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0318" y="330149"/>
            <a:ext cx="749744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</a:rPr>
              <a:t>Callback</a:t>
            </a:r>
            <a:r>
              <a:rPr sz="3600" spc="5" dirty="0">
                <a:solidFill>
                  <a:srgbClr val="FF0000"/>
                </a:solidFill>
              </a:rPr>
              <a:t> </a:t>
            </a:r>
            <a:r>
              <a:rPr sz="3600" spc="-5" dirty="0">
                <a:solidFill>
                  <a:srgbClr val="FF0000"/>
                </a:solidFill>
              </a:rPr>
              <a:t>function</a:t>
            </a:r>
            <a:r>
              <a:rPr sz="3600" spc="-10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as</a:t>
            </a:r>
            <a:r>
              <a:rPr sz="3600" spc="-15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an</a:t>
            </a:r>
            <a:r>
              <a:rPr sz="3600" spc="5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named </a:t>
            </a:r>
            <a:r>
              <a:rPr sz="3600" spc="-5" dirty="0">
                <a:solidFill>
                  <a:srgbClr val="FF0000"/>
                </a:solidFill>
              </a:rPr>
              <a:t>function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571612"/>
            <a:ext cx="8370570" cy="44371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3.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Set</a:t>
            </a:r>
            <a:r>
              <a:rPr sz="2400" dirty="0">
                <a:latin typeface="Calibri"/>
                <a:cs typeface="Calibri"/>
              </a:rPr>
              <a:t> 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value 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onreadystatechange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property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to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the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name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function.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function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start()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var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XMLHttpRequest();</a:t>
            </a:r>
            <a:endParaRPr sz="2400">
              <a:latin typeface="Calibri"/>
              <a:cs typeface="Calibri"/>
            </a:endParaRPr>
          </a:p>
          <a:p>
            <a:pPr marL="287020" marR="8763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var contentDiv </a:t>
            </a:r>
            <a:r>
              <a:rPr sz="2400" dirty="0">
                <a:latin typeface="Calibri"/>
                <a:cs typeface="Calibri"/>
              </a:rPr>
              <a:t>= </a:t>
            </a:r>
            <a:r>
              <a:rPr sz="2400" spc="-10" dirty="0">
                <a:latin typeface="Calibri"/>
                <a:cs typeface="Calibri"/>
              </a:rPr>
              <a:t>document.getElementById("Content"); </a:t>
            </a:r>
            <a:r>
              <a:rPr sz="2400" spc="-5" dirty="0">
                <a:latin typeface="Calibri"/>
                <a:cs typeface="Calibri"/>
              </a:rPr>
              <a:t> xmlhttp.open("POST", </a:t>
            </a:r>
            <a:r>
              <a:rPr sz="2400" dirty="0">
                <a:latin typeface="Calibri"/>
                <a:cs typeface="Calibri"/>
              </a:rPr>
              <a:t>"Demo", true);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xmlhttp.onreadystatechange=myCallBack;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xmlhttp.setRequestHeader("Content-Type","application/x-www-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form-urlencoded;charset=UTF-8");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xmlhttp.send("FirstName=Nat&amp;LastName=Dunn");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3602" y="29718"/>
            <a:ext cx="1779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spc="-10" dirty="0">
                <a:latin typeface="Calibri"/>
                <a:cs typeface="Calibri"/>
              </a:rPr>
              <a:t>AJAX</a:t>
            </a:r>
            <a:r>
              <a:rPr sz="1800" b="0" spc="-25" dirty="0">
                <a:latin typeface="Calibri"/>
                <a:cs typeface="Calibri"/>
              </a:rPr>
              <a:t> </a:t>
            </a:r>
            <a:r>
              <a:rPr sz="1800" b="0" spc="-5" dirty="0">
                <a:latin typeface="Calibri"/>
                <a:cs typeface="Calibri"/>
              </a:rPr>
              <a:t>XML</a:t>
            </a:r>
            <a:r>
              <a:rPr sz="1800" b="0" spc="-25" dirty="0">
                <a:latin typeface="Calibri"/>
                <a:cs typeface="Calibri"/>
              </a:rPr>
              <a:t> </a:t>
            </a:r>
            <a:r>
              <a:rPr sz="1800" b="0" spc="-10" dirty="0">
                <a:latin typeface="Calibri"/>
                <a:cs typeface="Calibri"/>
              </a:rPr>
              <a:t>Example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322834"/>
            <a:ext cx="5728970" cy="4662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latin typeface="Calibri"/>
                <a:cs typeface="Calibri"/>
              </a:rPr>
              <a:t>&lt;script&gt;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function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loadDoc()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{</a:t>
            </a:r>
            <a:endParaRPr sz="1600">
              <a:latin typeface="Calibri"/>
              <a:cs typeface="Calibri"/>
            </a:endParaRPr>
          </a:p>
          <a:p>
            <a:pPr marL="104139" marR="234188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libri"/>
                <a:cs typeface="Calibri"/>
              </a:rPr>
              <a:t>var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xhttp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new </a:t>
            </a:r>
            <a:r>
              <a:rPr sz="1600" spc="-10" dirty="0">
                <a:latin typeface="Calibri"/>
                <a:cs typeface="Calibri"/>
              </a:rPr>
              <a:t>XMLHttpRequest(); 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7030A0"/>
                </a:solidFill>
                <a:latin typeface="Calibri"/>
                <a:cs typeface="Calibri"/>
              </a:rPr>
              <a:t>xhttp.onreadystatechange</a:t>
            </a:r>
            <a:r>
              <a:rPr sz="1600" spc="80" dirty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7030A0"/>
                </a:solidFill>
                <a:latin typeface="Calibri"/>
                <a:cs typeface="Calibri"/>
              </a:rPr>
              <a:t>=</a:t>
            </a:r>
            <a:r>
              <a:rPr sz="1600" spc="-15" dirty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7030A0"/>
                </a:solidFill>
                <a:latin typeface="Calibri"/>
                <a:cs typeface="Calibri"/>
              </a:rPr>
              <a:t>function()</a:t>
            </a:r>
            <a:r>
              <a:rPr sz="1600" spc="30" dirty="0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7030A0"/>
                </a:solidFill>
                <a:latin typeface="Calibri"/>
                <a:cs typeface="Calibri"/>
              </a:rPr>
              <a:t>{</a:t>
            </a:r>
            <a:endParaRPr sz="1600">
              <a:solidFill>
                <a:srgbClr val="7030A0"/>
              </a:solidFill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if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(this.readyState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==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4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&amp;&amp;</a:t>
            </a:r>
            <a:r>
              <a:rPr sz="1600" spc="-15" dirty="0">
                <a:latin typeface="Calibri"/>
                <a:cs typeface="Calibri"/>
              </a:rPr>
              <a:t> this.status</a:t>
            </a:r>
            <a:r>
              <a:rPr sz="1600" spc="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==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200)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{</a:t>
            </a:r>
            <a:endParaRPr sz="1600">
              <a:latin typeface="Calibri"/>
              <a:cs typeface="Calibri"/>
            </a:endParaRPr>
          </a:p>
          <a:p>
            <a:pPr marL="290195">
              <a:lnSpc>
                <a:spcPct val="100000"/>
              </a:lnSpc>
            </a:pP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myFunction(this);</a:t>
            </a:r>
            <a:endParaRPr sz="1600">
              <a:solidFill>
                <a:srgbClr val="FF0000"/>
              </a:solidFill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};</a:t>
            </a:r>
            <a:endParaRPr sz="1600">
              <a:latin typeface="Calibri"/>
              <a:cs typeface="Calibri"/>
            </a:endParaRPr>
          </a:p>
          <a:p>
            <a:pPr marL="104139" marR="21463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x</a:t>
            </a:r>
            <a:r>
              <a:rPr sz="1600" spc="-30" dirty="0">
                <a:latin typeface="Calibri"/>
                <a:cs typeface="Calibri"/>
              </a:rPr>
              <a:t>h</a:t>
            </a:r>
            <a:r>
              <a:rPr sz="1600" spc="-40" dirty="0">
                <a:latin typeface="Calibri"/>
                <a:cs typeface="Calibri"/>
              </a:rPr>
              <a:t>t</a:t>
            </a:r>
            <a:r>
              <a:rPr sz="1600" spc="-15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p.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-5" dirty="0">
                <a:latin typeface="Calibri"/>
                <a:cs typeface="Calibri"/>
              </a:rPr>
              <a:t>p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5" dirty="0">
                <a:latin typeface="Calibri"/>
                <a:cs typeface="Calibri"/>
              </a:rPr>
              <a:t>n</a:t>
            </a:r>
            <a:r>
              <a:rPr sz="1600" spc="-10" dirty="0">
                <a:latin typeface="Calibri"/>
                <a:cs typeface="Calibri"/>
              </a:rPr>
              <a:t>(</a:t>
            </a:r>
            <a:r>
              <a:rPr sz="1600" dirty="0">
                <a:latin typeface="Calibri"/>
                <a:cs typeface="Calibri"/>
              </a:rPr>
              <a:t>"GE</a:t>
            </a:r>
            <a:r>
              <a:rPr sz="1600" spc="1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",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“CD</a:t>
            </a:r>
            <a:r>
              <a:rPr sz="1600" dirty="0">
                <a:latin typeface="Calibri"/>
                <a:cs typeface="Calibri"/>
              </a:rPr>
              <a:t>C</a:t>
            </a:r>
            <a:r>
              <a:rPr sz="1600" spc="-30" dirty="0">
                <a:latin typeface="Calibri"/>
                <a:cs typeface="Calibri"/>
              </a:rPr>
              <a:t>a</a:t>
            </a:r>
            <a:r>
              <a:rPr sz="1600" spc="-40" dirty="0">
                <a:latin typeface="Calibri"/>
                <a:cs typeface="Calibri"/>
              </a:rPr>
              <a:t>t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-15" dirty="0">
                <a:latin typeface="Calibri"/>
                <a:cs typeface="Calibri"/>
              </a:rPr>
              <a:t>l</a:t>
            </a:r>
            <a:r>
              <a:rPr sz="1600" spc="-10" dirty="0">
                <a:latin typeface="Calibri"/>
                <a:cs typeface="Calibri"/>
              </a:rPr>
              <a:t>o</a:t>
            </a:r>
            <a:r>
              <a:rPr sz="1600" spc="10" dirty="0">
                <a:latin typeface="Calibri"/>
                <a:cs typeface="Calibri"/>
              </a:rPr>
              <a:t>g</a:t>
            </a:r>
            <a:r>
              <a:rPr sz="1600" spc="-5" dirty="0">
                <a:latin typeface="Calibri"/>
                <a:cs typeface="Calibri"/>
              </a:rPr>
              <a:t>.x</a:t>
            </a:r>
            <a:r>
              <a:rPr sz="1600" spc="15" dirty="0">
                <a:latin typeface="Calibri"/>
                <a:cs typeface="Calibri"/>
              </a:rPr>
              <a:t>m</a:t>
            </a:r>
            <a:r>
              <a:rPr sz="1600" spc="-10" dirty="0">
                <a:latin typeface="Calibri"/>
                <a:cs typeface="Calibri"/>
              </a:rPr>
              <a:t>l</a:t>
            </a:r>
            <a:r>
              <a:rPr sz="1600" dirty="0">
                <a:latin typeface="Calibri"/>
                <a:cs typeface="Calibri"/>
              </a:rPr>
              <a:t>",</a:t>
            </a:r>
            <a:r>
              <a:rPr sz="1600" spc="-7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t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u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10" dirty="0">
                <a:latin typeface="Calibri"/>
                <a:cs typeface="Calibri"/>
              </a:rPr>
              <a:t>)</a:t>
            </a:r>
            <a:r>
              <a:rPr sz="1600" dirty="0">
                <a:latin typeface="Calibri"/>
                <a:cs typeface="Calibri"/>
              </a:rPr>
              <a:t>;  </a:t>
            </a:r>
            <a:r>
              <a:rPr sz="1600" spc="-10" dirty="0">
                <a:latin typeface="Calibri"/>
                <a:cs typeface="Calibri"/>
              </a:rPr>
              <a:t>xhttp.send();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function</a:t>
            </a:r>
            <a:r>
              <a:rPr sz="16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myFunction(xml)</a:t>
            </a:r>
            <a:r>
              <a:rPr sz="16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FF0000"/>
                </a:solidFill>
                <a:latin typeface="Calibri"/>
                <a:cs typeface="Calibri"/>
              </a:rPr>
              <a:t>{</a:t>
            </a:r>
            <a:endParaRPr sz="1600">
              <a:solidFill>
                <a:srgbClr val="FF0000"/>
              </a:solidFill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var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i;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libri"/>
                <a:cs typeface="Calibri"/>
              </a:rPr>
              <a:t>var</a:t>
            </a:r>
            <a:r>
              <a:rPr sz="1600" spc="-5" dirty="0">
                <a:latin typeface="Calibri"/>
                <a:cs typeface="Calibri"/>
              </a:rPr>
              <a:t> xmlDoc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xml.responseXML;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var</a:t>
            </a:r>
            <a:r>
              <a:rPr sz="1600" spc="6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table="&lt;tr&gt;&lt;th&gt;Artist&lt;/th&gt;&lt;th&gt;Title&lt;/th&gt;&lt;/tr&gt;";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var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x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=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xmlDoc.getElementsByTagName(“cd");</a:t>
            </a:r>
            <a:endParaRPr sz="1600">
              <a:latin typeface="Calibri"/>
              <a:cs typeface="Calibri"/>
            </a:endParaRPr>
          </a:p>
          <a:p>
            <a:pPr marL="195580" marR="3451225" indent="-91440">
              <a:lnSpc>
                <a:spcPct val="100000"/>
              </a:lnSpc>
            </a:pPr>
            <a:r>
              <a:rPr sz="1600" spc="-15" dirty="0">
                <a:latin typeface="Calibri"/>
                <a:cs typeface="Calibri"/>
              </a:rPr>
              <a:t>for </a:t>
            </a:r>
            <a:r>
              <a:rPr sz="1600" spc="-5" dirty="0">
                <a:latin typeface="Calibri"/>
                <a:cs typeface="Calibri"/>
              </a:rPr>
              <a:t>(i </a:t>
            </a:r>
            <a:r>
              <a:rPr sz="1600" dirty="0">
                <a:latin typeface="Calibri"/>
                <a:cs typeface="Calibri"/>
              </a:rPr>
              <a:t>= 0; i </a:t>
            </a:r>
            <a:r>
              <a:rPr sz="1600" spc="-5" dirty="0">
                <a:latin typeface="Calibri"/>
                <a:cs typeface="Calibri"/>
              </a:rPr>
              <a:t>&lt;x.length; i++) </a:t>
            </a:r>
            <a:r>
              <a:rPr sz="1600" dirty="0">
                <a:latin typeface="Calibri"/>
                <a:cs typeface="Calibri"/>
              </a:rPr>
              <a:t>{ </a:t>
            </a:r>
            <a:r>
              <a:rPr sz="1600" spc="-3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table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+=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"&lt;tr&gt;&lt;td&gt;"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+</a:t>
            </a:r>
            <a:endParaRPr sz="1600">
              <a:latin typeface="Calibri"/>
              <a:cs typeface="Calibri"/>
            </a:endParaRPr>
          </a:p>
          <a:p>
            <a:pPr marL="19558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x[i].getElementsByTagName("artist")[0].childNodes[0].nodeValue</a:t>
            </a:r>
            <a:r>
              <a:rPr sz="1600" spc="35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+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4541" y="4713554"/>
            <a:ext cx="116649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-10" dirty="0">
                <a:latin typeface="Calibri"/>
                <a:cs typeface="Calibri"/>
              </a:rPr>
              <a:t>"&lt;/td&gt;&lt;td&gt;"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+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4939" y="4957953"/>
            <a:ext cx="6854825" cy="1734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105"/>
              </a:spcBef>
              <a:tabLst>
                <a:tab pos="5755005" algn="l"/>
              </a:tabLst>
            </a:pPr>
            <a:r>
              <a:rPr sz="1600" spc="-10" dirty="0">
                <a:latin typeface="Calibri"/>
                <a:cs typeface="Calibri"/>
              </a:rPr>
              <a:t>x[i].getElementsByTagName("title")[0].childNodes[0].nodeValue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+	</a:t>
            </a:r>
            <a:r>
              <a:rPr sz="1600" spc="-10" dirty="0">
                <a:latin typeface="Calibri"/>
                <a:cs typeface="Calibri"/>
              </a:rPr>
              <a:t>"&lt;/td&gt;&lt;/tr&gt;";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libri"/>
                <a:cs typeface="Calibri"/>
              </a:rPr>
              <a:t>document.getElementById("demo").innerHTML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=</a:t>
            </a:r>
            <a:r>
              <a:rPr sz="1600" spc="-10" dirty="0">
                <a:latin typeface="Calibri"/>
                <a:cs typeface="Calibri"/>
              </a:rPr>
              <a:t> table;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}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&lt;/script&gt;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&lt;/body&gt;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&lt;/html&gt;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0034" y="214325"/>
            <a:ext cx="7194387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en-IN" sz="3200" spc="-20" dirty="0" smtClean="0">
                <a:solidFill>
                  <a:srgbClr val="FF0000"/>
                </a:solidFill>
              </a:rPr>
              <a:t>S</a:t>
            </a:r>
            <a:r>
              <a:rPr sz="3200" spc="-20" smtClean="0">
                <a:solidFill>
                  <a:srgbClr val="FF0000"/>
                </a:solidFill>
              </a:rPr>
              <a:t>ynchronous</a:t>
            </a:r>
            <a:r>
              <a:rPr sz="3200" spc="35" smtClean="0">
                <a:solidFill>
                  <a:srgbClr val="FF0000"/>
                </a:solidFill>
              </a:rPr>
              <a:t> </a:t>
            </a:r>
            <a:r>
              <a:rPr sz="3200" spc="-25" dirty="0">
                <a:solidFill>
                  <a:srgbClr val="FF0000"/>
                </a:solidFill>
              </a:rPr>
              <a:t>request</a:t>
            </a:r>
            <a:r>
              <a:rPr sz="3200" spc="8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in</a:t>
            </a:r>
            <a:r>
              <a:rPr sz="3200" dirty="0">
                <a:solidFill>
                  <a:srgbClr val="FF0000"/>
                </a:solidFill>
              </a:rPr>
              <a:t> </a:t>
            </a:r>
            <a:r>
              <a:rPr sz="3200" spc="-15" dirty="0">
                <a:solidFill>
                  <a:srgbClr val="FF0000"/>
                </a:solidFill>
              </a:rPr>
              <a:t>AJAX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950798"/>
            <a:ext cx="8697595" cy="5229225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356870" marR="520065" indent="-344805">
              <a:lnSpc>
                <a:spcPts val="3460"/>
              </a:lnSpc>
              <a:spcBef>
                <a:spcPts val="52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AJAX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can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access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server both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synchronously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and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asynchronously</a:t>
            </a:r>
            <a:r>
              <a:rPr sz="3200" spc="-15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356870" marR="5080" indent="-344805">
              <a:lnSpc>
                <a:spcPts val="3460"/>
              </a:lnSpc>
              <a:spcBef>
                <a:spcPts val="7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Synchronously</a:t>
            </a:r>
            <a:r>
              <a:rPr sz="3200" spc="-15" dirty="0">
                <a:latin typeface="Calibri"/>
                <a:cs typeface="Calibri"/>
              </a:rPr>
              <a:t>,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which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script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stops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waits </a:t>
            </a:r>
            <a:r>
              <a:rPr sz="3200" spc="-70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spc="-5" dirty="0">
                <a:latin typeface="Calibri"/>
                <a:cs typeface="Calibri"/>
              </a:rPr>
              <a:t> the </a:t>
            </a:r>
            <a:r>
              <a:rPr sz="3200" spc="-10" dirty="0">
                <a:latin typeface="Calibri"/>
                <a:cs typeface="Calibri"/>
              </a:rPr>
              <a:t>server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send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back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reply</a:t>
            </a:r>
            <a:r>
              <a:rPr sz="3200" spc="4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before 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continuing.</a:t>
            </a:r>
            <a:endParaRPr sz="3200">
              <a:latin typeface="Calibri"/>
              <a:cs typeface="Calibri"/>
            </a:endParaRPr>
          </a:p>
          <a:p>
            <a:pPr marL="756285" marR="108585" lvl="1" indent="-287020">
              <a:lnSpc>
                <a:spcPct val="90000"/>
              </a:lnSpc>
              <a:spcBef>
                <a:spcPts val="63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Synchronous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request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ajax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means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javascript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stop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processing your </a:t>
            </a:r>
            <a:r>
              <a:rPr sz="2800" spc="-15" dirty="0">
                <a:latin typeface="Calibri"/>
                <a:cs typeface="Calibri"/>
              </a:rPr>
              <a:t>program </a:t>
            </a:r>
            <a:r>
              <a:rPr sz="2800" spc="-10" dirty="0">
                <a:latin typeface="Calibri"/>
                <a:cs typeface="Calibri"/>
              </a:rPr>
              <a:t>until </a:t>
            </a:r>
            <a:r>
              <a:rPr sz="2800" spc="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result </a:t>
            </a:r>
            <a:r>
              <a:rPr sz="2800" spc="-5" dirty="0">
                <a:latin typeface="Calibri"/>
                <a:cs typeface="Calibri"/>
              </a:rPr>
              <a:t>has been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obtained from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40" dirty="0">
                <a:latin typeface="Calibri"/>
                <a:cs typeface="Calibri"/>
              </a:rPr>
              <a:t>server. </a:t>
            </a:r>
            <a:r>
              <a:rPr sz="2800" spc="-5" dirty="0">
                <a:latin typeface="Calibri"/>
                <a:cs typeface="Calibri"/>
              </a:rPr>
              <a:t>Until </a:t>
            </a:r>
            <a:r>
              <a:rPr sz="2800" dirty="0">
                <a:latin typeface="Calibri"/>
                <a:cs typeface="Calibri"/>
              </a:rPr>
              <a:t>it is </a:t>
            </a:r>
            <a:r>
              <a:rPr sz="2800" spc="-5" dirty="0">
                <a:latin typeface="Calibri"/>
                <a:cs typeface="Calibri"/>
              </a:rPr>
              <a:t>processing the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browser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frozen.</a:t>
            </a:r>
            <a:endParaRPr sz="2800">
              <a:latin typeface="Calibri"/>
              <a:cs typeface="Calibri"/>
            </a:endParaRPr>
          </a:p>
          <a:p>
            <a:pPr marL="756285" marR="744855" lvl="1" indent="-287020">
              <a:lnSpc>
                <a:spcPct val="9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-10" dirty="0">
                <a:latin typeface="Calibri"/>
                <a:cs typeface="Calibri"/>
              </a:rPr>
              <a:t>Example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if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user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needs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signout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after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check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out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something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online.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this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case </a:t>
            </a:r>
            <a:r>
              <a:rPr sz="2800" dirty="0">
                <a:latin typeface="Calibri"/>
                <a:cs typeface="Calibri"/>
              </a:rPr>
              <a:t>it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 </a:t>
            </a:r>
            <a:r>
              <a:rPr sz="2800" spc="-20" dirty="0">
                <a:latin typeface="Calibri"/>
                <a:cs typeface="Calibri"/>
              </a:rPr>
              <a:t>better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synchronize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ajax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call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548081"/>
            <a:ext cx="495808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10" dirty="0">
                <a:latin typeface="Calibri"/>
                <a:cs typeface="Calibri"/>
              </a:rPr>
              <a:t>xmlhttp.onreadystatechange=function()</a:t>
            </a:r>
            <a:endParaRPr sz="2400">
              <a:latin typeface="Calibri"/>
              <a:cs typeface="Calibri"/>
            </a:endParaRPr>
          </a:p>
          <a:p>
            <a:pPr marL="149860">
              <a:lnSpc>
                <a:spcPct val="100000"/>
              </a:lnSpc>
              <a:spcBef>
                <a:spcPts val="5"/>
              </a:spcBef>
            </a:pPr>
            <a:r>
              <a:rPr sz="2400" b="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279982"/>
            <a:ext cx="7749540" cy="295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86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if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(xmlhttp.readyState==4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&amp;&amp;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xmlhttp.status==200)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400"/>
              </a:spcBef>
            </a:pPr>
            <a:r>
              <a:rPr sz="2000" spc="-10" dirty="0">
                <a:latin typeface="Calibri"/>
                <a:cs typeface="Calibri"/>
              </a:rPr>
              <a:t>document.getElementById("txtHint").innerHTML=xmlhttp.responseText;</a:t>
            </a:r>
            <a:endParaRPr sz="20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80"/>
              </a:spcBef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  <a:p>
            <a:pPr marL="14986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0070C0"/>
                </a:solidFill>
                <a:latin typeface="Calibri"/>
                <a:cs typeface="Calibri"/>
              </a:rPr>
              <a:t>xmlhttp.open("GET","gethint.php?q="+str,</a:t>
            </a:r>
            <a:r>
              <a:rPr sz="2400" spc="-85" dirty="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false</a:t>
            </a:r>
            <a:r>
              <a:rPr sz="2400" spc="-10" dirty="0">
                <a:latin typeface="Calibri"/>
                <a:cs typeface="Calibri"/>
              </a:rPr>
              <a:t>);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xmlhttp.send();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58" y="214325"/>
            <a:ext cx="7507444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tabLst>
                <a:tab pos="3938270" algn="l"/>
              </a:tabLst>
            </a:pPr>
            <a:r>
              <a:rPr sz="3200" spc="-15" smtClean="0">
                <a:solidFill>
                  <a:srgbClr val="FF0000"/>
                </a:solidFill>
              </a:rPr>
              <a:t>Asynchronous</a:t>
            </a:r>
            <a:r>
              <a:rPr lang="en-IN" sz="3200" spc="-15" dirty="0" smtClean="0">
                <a:solidFill>
                  <a:srgbClr val="FF0000"/>
                </a:solidFill>
              </a:rPr>
              <a:t> </a:t>
            </a:r>
            <a:r>
              <a:rPr sz="3200" spc="-25" smtClean="0">
                <a:solidFill>
                  <a:srgbClr val="FF0000"/>
                </a:solidFill>
              </a:rPr>
              <a:t>request</a:t>
            </a:r>
            <a:r>
              <a:rPr sz="3200" spc="50" smtClean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in</a:t>
            </a:r>
            <a:r>
              <a:rPr sz="3200" spc="-35" dirty="0">
                <a:solidFill>
                  <a:srgbClr val="FF0000"/>
                </a:solidFill>
              </a:rPr>
              <a:t> </a:t>
            </a:r>
            <a:r>
              <a:rPr sz="3200" spc="-15" dirty="0">
                <a:solidFill>
                  <a:srgbClr val="FF0000"/>
                </a:solidFill>
              </a:rPr>
              <a:t>AJAX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999566"/>
            <a:ext cx="8597900" cy="4357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420370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AJAX</a:t>
            </a:r>
            <a:r>
              <a:rPr sz="3200" b="1" spc="-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can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access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server both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synchronously </a:t>
            </a:r>
            <a:r>
              <a:rPr sz="3200" b="1" spc="-7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and </a:t>
            </a:r>
            <a:r>
              <a:rPr sz="3200" b="1" spc="-15" dirty="0">
                <a:latin typeface="Calibri"/>
                <a:cs typeface="Calibri"/>
              </a:rPr>
              <a:t>asynchronously</a:t>
            </a:r>
            <a:r>
              <a:rPr sz="3200" spc="-15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Asynchronously</a:t>
            </a:r>
            <a:r>
              <a:rPr sz="3200" spc="-15" dirty="0">
                <a:latin typeface="Calibri"/>
                <a:cs typeface="Calibri"/>
              </a:rPr>
              <a:t>,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which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script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allows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page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continue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to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processed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handles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reply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if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and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when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arrives.</a:t>
            </a:r>
            <a:endParaRPr sz="3200">
              <a:latin typeface="Calibri"/>
              <a:cs typeface="Calibri"/>
            </a:endParaRPr>
          </a:p>
          <a:p>
            <a:pPr marL="756285" marR="106045" indent="-287020">
              <a:lnSpc>
                <a:spcPct val="100000"/>
              </a:lnSpc>
              <a:spcBef>
                <a:spcPts val="695"/>
              </a:spcBef>
            </a:pPr>
            <a:r>
              <a:rPr sz="2800" spc="5" dirty="0">
                <a:latin typeface="Arial MT"/>
                <a:cs typeface="Arial MT"/>
              </a:rPr>
              <a:t>–</a:t>
            </a:r>
            <a:r>
              <a:rPr sz="2800" spc="-85" dirty="0">
                <a:latin typeface="Arial MT"/>
                <a:cs typeface="Arial MT"/>
              </a:rPr>
              <a:t> </a:t>
            </a:r>
            <a:r>
              <a:rPr sz="2800" spc="-10" dirty="0">
                <a:latin typeface="Calibri"/>
                <a:cs typeface="Calibri"/>
              </a:rPr>
              <a:t>Asynchronous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ajax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will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initiate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request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dirty="0">
                <a:latin typeface="Calibri"/>
                <a:cs typeface="Calibri"/>
              </a:rPr>
              <a:t> server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dirty="0">
                <a:latin typeface="Calibri"/>
                <a:cs typeface="Calibri"/>
              </a:rPr>
              <a:t>then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return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control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5" dirty="0">
                <a:latin typeface="Calibri"/>
                <a:cs typeface="Calibri"/>
              </a:rPr>
              <a:t> the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browser.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After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sometime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you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still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manage </a:t>
            </a:r>
            <a:r>
              <a:rPr sz="2800" spc="-5" dirty="0">
                <a:latin typeface="Calibri"/>
                <a:cs typeface="Calibri"/>
              </a:rPr>
              <a:t>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return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from </a:t>
            </a:r>
            <a:r>
              <a:rPr sz="2800" spc="-6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server(means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server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responds,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timedout,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error,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etc.).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20" y="139649"/>
            <a:ext cx="864399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FF0000"/>
                </a:solidFill>
              </a:rPr>
              <a:t>Is </a:t>
            </a:r>
            <a:r>
              <a:rPr sz="3200" spc="-5" dirty="0">
                <a:solidFill>
                  <a:srgbClr val="FF0000"/>
                </a:solidFill>
              </a:rPr>
              <a:t>AJAX</a:t>
            </a:r>
            <a:r>
              <a:rPr sz="3200" spc="-1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code</a:t>
            </a:r>
            <a:r>
              <a:rPr sz="3200" spc="-20" dirty="0">
                <a:solidFill>
                  <a:srgbClr val="FF0000"/>
                </a:solidFill>
              </a:rPr>
              <a:t> </a:t>
            </a:r>
            <a:r>
              <a:rPr sz="3200" spc="-15" dirty="0">
                <a:solidFill>
                  <a:srgbClr val="FF0000"/>
                </a:solidFill>
              </a:rPr>
              <a:t>cross</a:t>
            </a:r>
            <a:r>
              <a:rPr sz="3200" spc="5" dirty="0">
                <a:solidFill>
                  <a:srgbClr val="FF0000"/>
                </a:solidFill>
              </a:rPr>
              <a:t> </a:t>
            </a:r>
            <a:r>
              <a:rPr sz="3200" spc="-10" dirty="0">
                <a:solidFill>
                  <a:srgbClr val="FF0000"/>
                </a:solidFill>
              </a:rPr>
              <a:t>browser</a:t>
            </a:r>
            <a:r>
              <a:rPr sz="3200" spc="-35" dirty="0">
                <a:solidFill>
                  <a:srgbClr val="FF0000"/>
                </a:solidFill>
              </a:rPr>
              <a:t> </a:t>
            </a:r>
            <a:r>
              <a:rPr sz="3200" spc="-5" dirty="0">
                <a:solidFill>
                  <a:srgbClr val="FF0000"/>
                </a:solidFill>
              </a:rPr>
              <a:t>compatible?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731647"/>
            <a:ext cx="8761730" cy="5163977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6870" marR="367030" indent="-344805">
              <a:lnSpc>
                <a:spcPct val="89900"/>
              </a:lnSpc>
              <a:spcBef>
                <a:spcPts val="439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b="1" spc="-5" dirty="0">
                <a:latin typeface="Calibri"/>
                <a:cs typeface="Calibri"/>
              </a:rPr>
              <a:t>Cross</a:t>
            </a:r>
            <a:r>
              <a:rPr sz="2700" spc="-5" dirty="0">
                <a:latin typeface="Calibri"/>
                <a:cs typeface="Calibri"/>
              </a:rPr>
              <a:t>-</a:t>
            </a:r>
            <a:r>
              <a:rPr sz="2700" b="1" spc="-5" dirty="0">
                <a:latin typeface="Calibri"/>
                <a:cs typeface="Calibri"/>
              </a:rPr>
              <a:t>browser </a:t>
            </a:r>
            <a:r>
              <a:rPr sz="2700" b="1" dirty="0">
                <a:latin typeface="Calibri"/>
                <a:cs typeface="Calibri"/>
              </a:rPr>
              <a:t>compatibility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5" dirty="0">
                <a:latin typeface="Calibri"/>
                <a:cs typeface="Calibri"/>
              </a:rPr>
              <a:t>the </a:t>
            </a:r>
            <a:r>
              <a:rPr sz="2700" dirty="0">
                <a:latin typeface="Calibri"/>
                <a:cs typeface="Calibri"/>
              </a:rPr>
              <a:t>ability </a:t>
            </a:r>
            <a:r>
              <a:rPr sz="2700" spc="5" dirty="0">
                <a:latin typeface="Calibri"/>
                <a:cs typeface="Calibri"/>
              </a:rPr>
              <a:t>of a </a:t>
            </a:r>
            <a:r>
              <a:rPr sz="2700" spc="-10" dirty="0">
                <a:latin typeface="Calibri"/>
                <a:cs typeface="Calibri"/>
              </a:rPr>
              <a:t>website </a:t>
            </a:r>
            <a:r>
              <a:rPr sz="2700" spc="5" dirty="0">
                <a:latin typeface="Calibri"/>
                <a:cs typeface="Calibri"/>
              </a:rPr>
              <a:t>or 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web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application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to</a:t>
            </a:r>
            <a:r>
              <a:rPr sz="2700" b="1" spc="-2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function</a:t>
            </a:r>
            <a:r>
              <a:rPr sz="2700" b="1" spc="-4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across</a:t>
            </a:r>
            <a:r>
              <a:rPr sz="2700" b="1" spc="-45" dirty="0">
                <a:latin typeface="Calibri"/>
                <a:cs typeface="Calibri"/>
              </a:rPr>
              <a:t> </a:t>
            </a:r>
            <a:r>
              <a:rPr sz="2700" b="1" spc="-20" dirty="0">
                <a:latin typeface="Calibri"/>
                <a:cs typeface="Calibri"/>
              </a:rPr>
              <a:t>different</a:t>
            </a:r>
            <a:r>
              <a:rPr sz="2700" b="1" spc="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browsers</a:t>
            </a:r>
            <a:r>
              <a:rPr sz="2700" b="1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and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degrade gracefully </a:t>
            </a:r>
            <a:r>
              <a:rPr sz="2700" dirty="0">
                <a:latin typeface="Calibri"/>
                <a:cs typeface="Calibri"/>
              </a:rPr>
              <a:t>when </a:t>
            </a:r>
            <a:r>
              <a:rPr sz="2700" b="1" spc="-5" dirty="0">
                <a:latin typeface="Calibri"/>
                <a:cs typeface="Calibri"/>
              </a:rPr>
              <a:t>browser </a:t>
            </a:r>
            <a:r>
              <a:rPr sz="2700" spc="-15" dirty="0">
                <a:latin typeface="Calibri"/>
                <a:cs typeface="Calibri"/>
              </a:rPr>
              <a:t>features </a:t>
            </a:r>
            <a:r>
              <a:rPr sz="2700" spc="-10" dirty="0">
                <a:latin typeface="Calibri"/>
                <a:cs typeface="Calibri"/>
              </a:rPr>
              <a:t>are </a:t>
            </a:r>
            <a:r>
              <a:rPr sz="2700" spc="-15" dirty="0">
                <a:latin typeface="Calibri"/>
                <a:cs typeface="Calibri"/>
              </a:rPr>
              <a:t>absent </a:t>
            </a:r>
            <a:r>
              <a:rPr sz="2700" spc="5" dirty="0">
                <a:latin typeface="Calibri"/>
                <a:cs typeface="Calibri"/>
              </a:rPr>
              <a:t>or 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lacking.</a:t>
            </a:r>
            <a:endParaRPr sz="2700">
              <a:latin typeface="Calibri"/>
              <a:cs typeface="Calibri"/>
            </a:endParaRPr>
          </a:p>
          <a:p>
            <a:pPr marL="356870" marR="40005" indent="-344805">
              <a:lnSpc>
                <a:spcPts val="2910"/>
              </a:lnSpc>
              <a:spcBef>
                <a:spcPts val="71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b="1" spc="-5" dirty="0">
                <a:latin typeface="Calibri"/>
                <a:cs typeface="Calibri"/>
              </a:rPr>
              <a:t>Cross</a:t>
            </a:r>
            <a:r>
              <a:rPr sz="2700" spc="-5" dirty="0">
                <a:latin typeface="Calibri"/>
                <a:cs typeface="Calibri"/>
              </a:rPr>
              <a:t>-</a:t>
            </a:r>
            <a:r>
              <a:rPr sz="2700" b="1" spc="-5" dirty="0">
                <a:latin typeface="Calibri"/>
                <a:cs typeface="Calibri"/>
              </a:rPr>
              <a:t>browser</a:t>
            </a:r>
            <a:r>
              <a:rPr sz="2700" b="1" spc="-9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compatibility</a:t>
            </a:r>
            <a:r>
              <a:rPr sz="2700" b="1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can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be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defined</a:t>
            </a:r>
            <a:r>
              <a:rPr sz="2700" b="1" spc="-6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as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ability</a:t>
            </a:r>
            <a:r>
              <a:rPr sz="2700" spc="-1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of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website,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application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or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script</a:t>
            </a:r>
            <a:r>
              <a:rPr sz="2700" b="1" spc="-30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to</a:t>
            </a:r>
            <a:r>
              <a:rPr sz="2700" b="1" spc="-5" dirty="0">
                <a:latin typeface="Calibri"/>
                <a:cs typeface="Calibri"/>
              </a:rPr>
              <a:t> support</a:t>
            </a:r>
            <a:r>
              <a:rPr sz="2700" b="1" spc="-5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various</a:t>
            </a:r>
            <a:endParaRPr sz="2700" b="1">
              <a:latin typeface="Calibri"/>
              <a:cs typeface="Calibri"/>
            </a:endParaRPr>
          </a:p>
          <a:p>
            <a:pPr marL="356870">
              <a:lnSpc>
                <a:spcPts val="2880"/>
              </a:lnSpc>
            </a:pPr>
            <a:r>
              <a:rPr sz="2700" b="1" dirty="0">
                <a:latin typeface="Calibri"/>
                <a:cs typeface="Calibri"/>
              </a:rPr>
              <a:t>web</a:t>
            </a:r>
            <a:r>
              <a:rPr sz="2700" b="1" spc="-6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browsers</a:t>
            </a:r>
            <a:r>
              <a:rPr sz="2700" b="1" spc="-75" dirty="0">
                <a:latin typeface="Calibri"/>
                <a:cs typeface="Calibri"/>
              </a:rPr>
              <a:t> </a:t>
            </a:r>
            <a:r>
              <a:rPr sz="2700" b="1" spc="-20" dirty="0">
                <a:latin typeface="Calibri"/>
                <a:cs typeface="Calibri"/>
              </a:rPr>
              <a:t>identically.</a:t>
            </a:r>
            <a:endParaRPr sz="2700" b="1">
              <a:latin typeface="Calibri"/>
              <a:cs typeface="Calibri"/>
            </a:endParaRPr>
          </a:p>
          <a:p>
            <a:pPr marL="356870" marR="354330" indent="-344805">
              <a:lnSpc>
                <a:spcPct val="90200"/>
              </a:lnSpc>
              <a:spcBef>
                <a:spcPts val="63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5" dirty="0">
                <a:latin typeface="Calibri"/>
                <a:cs typeface="Calibri"/>
              </a:rPr>
              <a:t>Not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totally.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Most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browsers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offer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a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native</a:t>
            </a:r>
            <a:r>
              <a:rPr sz="2700" spc="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XMLHttpRequest </a:t>
            </a:r>
            <a:r>
              <a:rPr sz="2700" spc="-595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JavaScript </a:t>
            </a:r>
            <a:r>
              <a:rPr sz="2700" dirty="0">
                <a:latin typeface="Calibri"/>
                <a:cs typeface="Calibri"/>
              </a:rPr>
              <a:t>object, </a:t>
            </a:r>
            <a:r>
              <a:rPr sz="2700" spc="5" dirty="0">
                <a:latin typeface="Calibri"/>
                <a:cs typeface="Calibri"/>
              </a:rPr>
              <a:t>while </a:t>
            </a:r>
            <a:r>
              <a:rPr sz="2700" dirty="0">
                <a:latin typeface="Calibri"/>
                <a:cs typeface="Calibri"/>
              </a:rPr>
              <a:t>another </a:t>
            </a:r>
            <a:r>
              <a:rPr sz="2700" spc="5" dirty="0">
                <a:latin typeface="Calibri"/>
                <a:cs typeface="Calibri"/>
              </a:rPr>
              <a:t>one </a:t>
            </a:r>
            <a:r>
              <a:rPr sz="2700" spc="-15" dirty="0">
                <a:latin typeface="Calibri"/>
                <a:cs typeface="Calibri"/>
              </a:rPr>
              <a:t>(Internet </a:t>
            </a:r>
            <a:r>
              <a:rPr sz="2700" spc="-5" dirty="0">
                <a:latin typeface="Calibri"/>
                <a:cs typeface="Calibri"/>
              </a:rPr>
              <a:t>Explorer) </a:t>
            </a:r>
            <a:r>
              <a:rPr sz="270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require to </a:t>
            </a:r>
            <a:r>
              <a:rPr sz="2700" spc="-15" dirty="0">
                <a:latin typeface="Calibri"/>
                <a:cs typeface="Calibri"/>
              </a:rPr>
              <a:t>get </a:t>
            </a:r>
            <a:r>
              <a:rPr sz="2700" dirty="0">
                <a:latin typeface="Calibri"/>
                <a:cs typeface="Calibri"/>
              </a:rPr>
              <a:t>it </a:t>
            </a:r>
            <a:r>
              <a:rPr sz="2700" spc="5" dirty="0">
                <a:latin typeface="Calibri"/>
                <a:cs typeface="Calibri"/>
              </a:rPr>
              <a:t>as an </a:t>
            </a:r>
            <a:r>
              <a:rPr sz="2700" dirty="0">
                <a:latin typeface="Calibri"/>
                <a:cs typeface="Calibri"/>
              </a:rPr>
              <a:t>ActiveX object. Once </a:t>
            </a:r>
            <a:r>
              <a:rPr sz="2700" spc="-5" dirty="0">
                <a:latin typeface="Calibri"/>
                <a:cs typeface="Calibri"/>
              </a:rPr>
              <a:t>you </a:t>
            </a:r>
            <a:r>
              <a:rPr sz="2700" spc="-20" dirty="0">
                <a:latin typeface="Calibri"/>
                <a:cs typeface="Calibri"/>
              </a:rPr>
              <a:t>have </a:t>
            </a:r>
            <a:r>
              <a:rPr sz="2700" spc="5" dirty="0">
                <a:latin typeface="Calibri"/>
                <a:cs typeface="Calibri"/>
              </a:rPr>
              <a:t>the </a:t>
            </a:r>
            <a:r>
              <a:rPr sz="2700" spc="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object,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you're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out</a:t>
            </a:r>
            <a:r>
              <a:rPr sz="2700" spc="-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of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the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5" dirty="0">
                <a:latin typeface="Calibri"/>
                <a:cs typeface="Calibri"/>
              </a:rPr>
              <a:t>realm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5" dirty="0">
                <a:latin typeface="Calibri"/>
                <a:cs typeface="Calibri"/>
              </a:rPr>
              <a:t>of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browser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5" dirty="0">
                <a:latin typeface="Calibri"/>
                <a:cs typeface="Calibri"/>
              </a:rPr>
              <a:t>differences.</a:t>
            </a:r>
            <a:endParaRPr sz="2700">
              <a:latin typeface="Calibri"/>
              <a:cs typeface="Calibri"/>
            </a:endParaRPr>
          </a:p>
          <a:p>
            <a:pPr marL="356870" marR="1503680" indent="-344805">
              <a:lnSpc>
                <a:spcPts val="2930"/>
              </a:lnSpc>
              <a:spcBef>
                <a:spcPts val="6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700" spc="-10" dirty="0">
                <a:latin typeface="Calibri"/>
                <a:cs typeface="Calibri"/>
              </a:rPr>
              <a:t>AJAX </a:t>
            </a:r>
            <a:r>
              <a:rPr sz="2700" spc="-5" dirty="0">
                <a:latin typeface="Calibri"/>
                <a:cs typeface="Calibri"/>
              </a:rPr>
              <a:t>code </a:t>
            </a:r>
            <a:r>
              <a:rPr sz="2700" dirty="0">
                <a:latin typeface="Calibri"/>
                <a:cs typeface="Calibri"/>
              </a:rPr>
              <a:t>is </a:t>
            </a:r>
            <a:r>
              <a:rPr sz="2700" spc="-15" dirty="0">
                <a:latin typeface="Calibri"/>
                <a:cs typeface="Calibri"/>
              </a:rPr>
              <a:t>cross-browser </a:t>
            </a:r>
            <a:r>
              <a:rPr sz="2700" dirty="0">
                <a:latin typeface="Calibri"/>
                <a:cs typeface="Calibri"/>
              </a:rPr>
              <a:t>compatible when </a:t>
            </a:r>
            <a:r>
              <a:rPr sz="2700" spc="-5" dirty="0">
                <a:latin typeface="Calibri"/>
                <a:cs typeface="Calibri"/>
              </a:rPr>
              <a:t>you </a:t>
            </a:r>
            <a:r>
              <a:rPr sz="2700" spc="-600" dirty="0">
                <a:latin typeface="Calibri"/>
                <a:cs typeface="Calibri"/>
              </a:rPr>
              <a:t> </a:t>
            </a:r>
            <a:r>
              <a:rPr sz="2700" spc="-5">
                <a:latin typeface="Calibri"/>
                <a:cs typeface="Calibri"/>
              </a:rPr>
              <a:t>use</a:t>
            </a:r>
            <a:r>
              <a:rPr sz="2700" spc="-25">
                <a:latin typeface="Calibri"/>
                <a:cs typeface="Calibri"/>
              </a:rPr>
              <a:t> </a:t>
            </a:r>
            <a:r>
              <a:rPr sz="2700" spc="-10" smtClean="0">
                <a:solidFill>
                  <a:srgbClr val="FF0000"/>
                </a:solidFill>
                <a:latin typeface="Calibri"/>
                <a:cs typeface="Calibri"/>
              </a:rPr>
              <a:t>xmlHttpRequest</a:t>
            </a:r>
            <a:r>
              <a:rPr sz="2700" spc="-20" smtClean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541985"/>
            <a:ext cx="7692390" cy="34423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latin typeface="Calibri"/>
                <a:cs typeface="Calibri"/>
              </a:rPr>
              <a:t>if</a:t>
            </a:r>
            <a:r>
              <a:rPr sz="2800" spc="-15" dirty="0">
                <a:latin typeface="Calibri"/>
                <a:cs typeface="Calibri"/>
              </a:rPr>
              <a:t> (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window.XMLHttpRequest)</a:t>
            </a:r>
            <a:endParaRPr sz="2800">
              <a:solidFill>
                <a:srgbClr val="FF0000"/>
              </a:solidFill>
              <a:latin typeface="Calibri"/>
              <a:cs typeface="Calibri"/>
            </a:endParaRPr>
          </a:p>
          <a:p>
            <a:pPr marL="173990" marR="64516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{//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code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for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IE7+,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Firefox,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Chrome,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Opera,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Safari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xmlhttp=new</a:t>
            </a:r>
            <a:r>
              <a:rPr sz="2800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XMLHttpRequest();</a:t>
            </a:r>
            <a:endParaRPr sz="2800">
              <a:solidFill>
                <a:srgbClr val="FF0000"/>
              </a:solidFill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alibri"/>
                <a:cs typeface="Calibri"/>
              </a:rPr>
              <a:t>}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else</a:t>
            </a:r>
            <a:endParaRPr sz="2800"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alibri"/>
                <a:cs typeface="Calibri"/>
              </a:rPr>
              <a:t>{//</a:t>
            </a:r>
            <a:r>
              <a:rPr sz="2800" spc="-5" dirty="0">
                <a:latin typeface="Calibri"/>
                <a:cs typeface="Calibri"/>
              </a:rPr>
              <a:t> code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for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IE6, IE5</a:t>
            </a:r>
            <a:endParaRPr sz="2800"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xmlhttp=new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ActiveXObject("Microsoft.XMLHTTP");</a:t>
            </a:r>
            <a:endParaRPr sz="2800">
              <a:latin typeface="Calibri"/>
              <a:cs typeface="Calibri"/>
            </a:endParaRPr>
          </a:p>
          <a:p>
            <a:pPr marL="17399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}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13151" y="465200"/>
            <a:ext cx="392049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b="0" spc="-5" dirty="0">
                <a:latin typeface="Calibri"/>
                <a:cs typeface="Calibri"/>
              </a:rPr>
              <a:t>Callback</a:t>
            </a:r>
            <a:r>
              <a:rPr sz="4400" b="0" spc="-45" dirty="0">
                <a:latin typeface="Calibri"/>
                <a:cs typeface="Calibri"/>
              </a:rPr>
              <a:t> </a:t>
            </a:r>
            <a:r>
              <a:rPr sz="4400" b="0" spc="-10" dirty="0">
                <a:latin typeface="Calibri"/>
                <a:cs typeface="Calibri"/>
              </a:rPr>
              <a:t>function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09420"/>
            <a:ext cx="6529705" cy="2613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Calibri"/>
                <a:cs typeface="Calibri"/>
              </a:rPr>
              <a:t>Callback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functions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are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used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to </a:t>
            </a:r>
            <a:r>
              <a:rPr sz="3200" spc="-5" dirty="0">
                <a:latin typeface="Calibri"/>
                <a:cs typeface="Calibri"/>
              </a:rPr>
              <a:t>handle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responses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from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the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server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in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Ajax.</a:t>
            </a:r>
            <a:endParaRPr sz="32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callback </a:t>
            </a:r>
            <a:r>
              <a:rPr sz="3200" spc="-5" dirty="0">
                <a:latin typeface="Calibri"/>
                <a:cs typeface="Calibri"/>
              </a:rPr>
              <a:t>function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can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be </a:t>
            </a:r>
            <a:r>
              <a:rPr sz="3200" spc="-5" dirty="0">
                <a:latin typeface="Calibri"/>
                <a:cs typeface="Calibri"/>
              </a:rPr>
              <a:t>either a</a:t>
            </a:r>
            <a:endParaRPr sz="32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dirty="0">
                <a:latin typeface="Calibri"/>
                <a:cs typeface="Calibri"/>
              </a:rPr>
              <a:t>named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function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</a:t>
            </a:r>
            <a:endParaRPr sz="2800">
              <a:latin typeface="Calibri"/>
              <a:cs typeface="Calibri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 MT"/>
              <a:buChar char="–"/>
              <a:tabLst>
                <a:tab pos="756920" algn="l"/>
              </a:tabLst>
            </a:pPr>
            <a:r>
              <a:rPr sz="2800" spc="5" dirty="0">
                <a:latin typeface="Calibri"/>
                <a:cs typeface="Calibri"/>
              </a:rPr>
              <a:t>an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anonymous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function.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282" y="55829"/>
            <a:ext cx="871543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5240" marR="5080" indent="-2543175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</a:rPr>
              <a:t>Callback function </a:t>
            </a:r>
            <a:r>
              <a:rPr sz="3600" dirty="0">
                <a:solidFill>
                  <a:srgbClr val="FF0000"/>
                </a:solidFill>
              </a:rPr>
              <a:t>as an </a:t>
            </a:r>
            <a:r>
              <a:rPr sz="3600" spc="-5" dirty="0">
                <a:solidFill>
                  <a:srgbClr val="FF0000"/>
                </a:solidFill>
              </a:rPr>
              <a:t>anonymous </a:t>
            </a:r>
            <a:r>
              <a:rPr sz="3600" spc="-800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function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4939" y="1337513"/>
            <a:ext cx="8287384" cy="4782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function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start()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var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XMLHttpRequest();</a:t>
            </a:r>
            <a:endParaRPr sz="2400">
              <a:latin typeface="Calibri"/>
              <a:cs typeface="Calibri"/>
            </a:endParaRPr>
          </a:p>
          <a:p>
            <a:pPr marL="287020" marR="10922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var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contentDiv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document.getElementById("Content");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xmlhttp.open("POST", </a:t>
            </a:r>
            <a:r>
              <a:rPr sz="2400" dirty="0">
                <a:latin typeface="Calibri"/>
                <a:cs typeface="Calibri"/>
              </a:rPr>
              <a:t>"Demo", true);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xmlhttp.onreadystatechange=function()</a:t>
            </a:r>
            <a:r>
              <a:rPr sz="240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  <a:p>
            <a:pPr marL="56134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if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(xmlhttp.readyState==4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&amp;&amp;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xmlhttp.status==200)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  <a:p>
            <a:pPr marL="832485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console.log(xmlhttp.responseText);</a:t>
            </a:r>
            <a:endParaRPr sz="2400">
              <a:latin typeface="Calibri"/>
              <a:cs typeface="Calibri"/>
            </a:endParaRPr>
          </a:p>
          <a:p>
            <a:pPr marL="56134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xmlhttp.setRequestHeader("Content-Type","application/x-www-</a:t>
            </a:r>
            <a:endParaRPr sz="2400">
              <a:latin typeface="Calibri"/>
              <a:cs typeface="Calibri"/>
            </a:endParaRPr>
          </a:p>
          <a:p>
            <a:pPr marL="287020" marR="1724025" indent="-274955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form-urlencoded;charset=UTF-8");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x</a:t>
            </a:r>
            <a:r>
              <a:rPr sz="2400" dirty="0">
                <a:latin typeface="Calibri"/>
                <a:cs typeface="Calibri"/>
              </a:rPr>
              <a:t>ml</a:t>
            </a:r>
            <a:r>
              <a:rPr sz="2400" spc="-15" dirty="0">
                <a:latin typeface="Calibri"/>
                <a:cs typeface="Calibri"/>
              </a:rPr>
              <a:t>ht</a:t>
            </a:r>
            <a:r>
              <a:rPr sz="2400" spc="5" dirty="0">
                <a:latin typeface="Calibri"/>
                <a:cs typeface="Calibri"/>
              </a:rPr>
              <a:t>tp</a:t>
            </a:r>
            <a:r>
              <a:rPr sz="2400" spc="-5" dirty="0">
                <a:latin typeface="Calibri"/>
                <a:cs typeface="Calibri"/>
              </a:rPr>
              <a:t>.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1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d(</a:t>
            </a:r>
            <a:r>
              <a:rPr sz="2400" spc="-5" dirty="0">
                <a:latin typeface="Calibri"/>
                <a:cs typeface="Calibri"/>
              </a:rPr>
              <a:t>"Fi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t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am</a:t>
            </a:r>
            <a:r>
              <a:rPr sz="2400" spc="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5" dirty="0">
                <a:latin typeface="Calibri"/>
                <a:cs typeface="Calibri"/>
              </a:rPr>
              <a:t>N</a:t>
            </a:r>
            <a:r>
              <a:rPr sz="2400" spc="-50" dirty="0">
                <a:latin typeface="Calibri"/>
                <a:cs typeface="Calibri"/>
              </a:rPr>
              <a:t>a</a:t>
            </a:r>
            <a:r>
              <a:rPr sz="2400" spc="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&amp;</a:t>
            </a:r>
            <a:r>
              <a:rPr sz="2400" spc="-10" dirty="0">
                <a:latin typeface="Calibri"/>
                <a:cs typeface="Calibri"/>
              </a:rPr>
              <a:t>L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spc="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am</a:t>
            </a:r>
            <a:r>
              <a:rPr sz="2400" spc="1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=D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"</a:t>
            </a:r>
            <a:r>
              <a:rPr sz="2400" spc="-15" dirty="0">
                <a:latin typeface="Calibri"/>
                <a:cs typeface="Calibri"/>
              </a:rPr>
              <a:t>)</a:t>
            </a:r>
            <a:r>
              <a:rPr sz="2400" dirty="0">
                <a:latin typeface="Calibri"/>
                <a:cs typeface="Calibri"/>
              </a:rPr>
              <a:t>;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58" y="142852"/>
            <a:ext cx="8501122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</a:rPr>
              <a:t>Callback</a:t>
            </a:r>
            <a:r>
              <a:rPr sz="3600" spc="5" dirty="0">
                <a:solidFill>
                  <a:srgbClr val="FF0000"/>
                </a:solidFill>
              </a:rPr>
              <a:t> </a:t>
            </a:r>
            <a:r>
              <a:rPr sz="3600" spc="-5" dirty="0">
                <a:solidFill>
                  <a:srgbClr val="FF0000"/>
                </a:solidFill>
              </a:rPr>
              <a:t>function</a:t>
            </a:r>
            <a:r>
              <a:rPr sz="3600" spc="-10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as</a:t>
            </a:r>
            <a:r>
              <a:rPr sz="3600" spc="-15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an</a:t>
            </a:r>
            <a:r>
              <a:rPr sz="3600" spc="5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named </a:t>
            </a:r>
            <a:r>
              <a:rPr sz="3600" spc="-5" dirty="0">
                <a:solidFill>
                  <a:srgbClr val="FF0000"/>
                </a:solidFill>
              </a:rPr>
              <a:t>function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247394"/>
            <a:ext cx="8312784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785" marR="5080" indent="-31178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11785" algn="l"/>
              </a:tabLst>
            </a:pPr>
            <a:r>
              <a:rPr sz="2400" spc="-15" dirty="0">
                <a:latin typeface="Calibri"/>
                <a:cs typeface="Calibri"/>
              </a:rPr>
              <a:t>Create </a:t>
            </a:r>
            <a:r>
              <a:rPr sz="2400" dirty="0">
                <a:latin typeface="Calibri"/>
                <a:cs typeface="Calibri"/>
              </a:rPr>
              <a:t>an </a:t>
            </a:r>
            <a:r>
              <a:rPr sz="2400" spc="-10" dirty="0">
                <a:latin typeface="Calibri"/>
                <a:cs typeface="Calibri"/>
              </a:rPr>
              <a:t>XMLHttpRequest </a:t>
            </a:r>
            <a:r>
              <a:rPr sz="2400" spc="-5" dirty="0">
                <a:latin typeface="Calibri"/>
                <a:cs typeface="Calibri"/>
              </a:rPr>
              <a:t>object </a:t>
            </a:r>
            <a:r>
              <a:rPr sz="2400" dirty="0">
                <a:latin typeface="Calibri"/>
                <a:cs typeface="Calibri"/>
              </a:rPr>
              <a:t>in the global </a:t>
            </a:r>
            <a:r>
              <a:rPr sz="2400" spc="-10" dirty="0">
                <a:latin typeface="Calibri"/>
                <a:cs typeface="Calibri"/>
              </a:rPr>
              <a:t>scope </a:t>
            </a:r>
            <a:r>
              <a:rPr sz="2400" spc="-5" dirty="0">
                <a:latin typeface="Calibri"/>
                <a:cs typeface="Calibri"/>
              </a:rPr>
              <a:t>(outside of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following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two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functions).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alibri"/>
              <a:buAutoNum type="arabicPeriod"/>
            </a:pPr>
            <a:endParaRPr sz="235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var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XMLHttpRequest();</a:t>
            </a:r>
            <a:endParaRPr sz="2400">
              <a:latin typeface="Calibri"/>
              <a:cs typeface="Calibri"/>
            </a:endParaRPr>
          </a:p>
          <a:p>
            <a:pPr marL="12700" marR="2106930">
              <a:lnSpc>
                <a:spcPct val="200100"/>
              </a:lnSpc>
              <a:buAutoNum type="arabicPeriod" startAt="2"/>
              <a:tabLst>
                <a:tab pos="311785" algn="l"/>
              </a:tabLst>
            </a:pPr>
            <a:r>
              <a:rPr sz="2400" spc="-20" dirty="0">
                <a:latin typeface="Calibri"/>
                <a:cs typeface="Calibri"/>
              </a:rPr>
              <a:t>Write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function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to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 the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callback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function.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function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myCallBack() </a:t>
            </a:r>
            <a:r>
              <a:rPr sz="240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if</a:t>
            </a:r>
            <a:r>
              <a:rPr sz="2400" spc="-10" dirty="0">
                <a:latin typeface="Calibri"/>
                <a:cs typeface="Calibri"/>
              </a:rPr>
              <a:t> (xmlhttp.readyState==4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&amp;&amp;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xmlhttp.status==200)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{</a:t>
            </a:r>
            <a:endParaRPr sz="2400">
              <a:latin typeface="Calibri"/>
              <a:cs typeface="Calibri"/>
            </a:endParaRPr>
          </a:p>
          <a:p>
            <a:pPr marL="561340">
              <a:lnSpc>
                <a:spcPct val="100000"/>
              </a:lnSpc>
            </a:pPr>
            <a:r>
              <a:rPr sz="2400" spc="-15" dirty="0">
                <a:latin typeface="Calibri"/>
                <a:cs typeface="Calibri"/>
              </a:rPr>
              <a:t>console.log(xmlhttp.responseText);</a:t>
            </a:r>
            <a:endParaRPr sz="24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}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691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AJAX – Call Back Function and Methods</vt:lpstr>
      <vt:lpstr>Synchronous request in AJAX</vt:lpstr>
      <vt:lpstr>xmlhttp.onreadystatechange=function() {</vt:lpstr>
      <vt:lpstr>Asynchronous request in AJAX</vt:lpstr>
      <vt:lpstr>Is AJAX code cross browser compatible?</vt:lpstr>
      <vt:lpstr>Slide 6</vt:lpstr>
      <vt:lpstr>Callback function</vt:lpstr>
      <vt:lpstr>Callback function as an anonymous  function</vt:lpstr>
      <vt:lpstr>Callback function as an named function</vt:lpstr>
      <vt:lpstr>Callback function as an named function</vt:lpstr>
      <vt:lpstr>AJAX XML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AJAX – Call Back Function and Methods</dc:title>
  <dc:creator>Windows User</dc:creator>
  <cp:lastModifiedBy>Windows User</cp:lastModifiedBy>
  <cp:revision>2</cp:revision>
  <dcterms:created xsi:type="dcterms:W3CDTF">2023-10-12T03:43:53Z</dcterms:created>
  <dcterms:modified xsi:type="dcterms:W3CDTF">2023-10-12T03:55:54Z</dcterms:modified>
</cp:coreProperties>
</file>